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28"/>
  </p:handoutMasterIdLst>
  <p:sldIdLst>
    <p:sldId id="532" r:id="rId3"/>
    <p:sldId id="513" r:id="rId4"/>
    <p:sldId id="515" r:id="rId5"/>
    <p:sldId id="485" r:id="rId6"/>
    <p:sldId id="563" r:id="rId8"/>
    <p:sldId id="565" r:id="rId9"/>
    <p:sldId id="566" r:id="rId10"/>
    <p:sldId id="564" r:id="rId11"/>
    <p:sldId id="349" r:id="rId12"/>
    <p:sldId id="567" r:id="rId13"/>
    <p:sldId id="572" r:id="rId14"/>
    <p:sldId id="574" r:id="rId15"/>
    <p:sldId id="576" r:id="rId16"/>
    <p:sldId id="575" r:id="rId17"/>
    <p:sldId id="577" r:id="rId18"/>
    <p:sldId id="578" r:id="rId19"/>
    <p:sldId id="568" r:id="rId20"/>
    <p:sldId id="579" r:id="rId21"/>
    <p:sldId id="581" r:id="rId22"/>
    <p:sldId id="582" r:id="rId23"/>
    <p:sldId id="583" r:id="rId24"/>
    <p:sldId id="584" r:id="rId25"/>
    <p:sldId id="585" r:id="rId26"/>
    <p:sldId id="530" r:id="rId27"/>
  </p:sldIdLst>
  <p:sldSz cx="12192000" cy="6858000"/>
  <p:notesSz cx="6858000" cy="9144000"/>
  <p:embeddedFontLst>
    <p:embeddedFont>
      <p:font typeface="微软雅黑" panose="020B0503020204020204" charset="-122"/>
      <p:regular r:id="rId32"/>
    </p:embeddedFont>
    <p:embeddedFont>
      <p:font typeface="AiDeep" panose="02000500000000000000" charset="0"/>
      <p:regular r:id="rId33"/>
    </p:embeddedFont>
    <p:embeddedFont>
      <p:font typeface="Agency FB" panose="020B0503020202020204" charset="0"/>
      <p:regular r:id="rId34"/>
      <p:bold r:id="rId35"/>
    </p:embeddedFont>
    <p:embeddedFont>
      <p:font typeface="方正兰亭超细黑简体" panose="02000000000000000000" charset="-122"/>
      <p:regular r:id="rId36"/>
    </p:embeddedFont>
    <p:embeddedFont>
      <p:font typeface="幼圆" panose="0201050906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2" userDrawn="1">
          <p15:clr>
            <a:srgbClr val="A4A3A4"/>
          </p15:clr>
        </p15:guide>
        <p15:guide id="2" pos="3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</p:showPr>
  <p:clrMru>
    <a:srgbClr val="0F2840"/>
    <a:srgbClr val="0D293F"/>
    <a:srgbClr val="193950"/>
    <a:srgbClr val="1C3951"/>
    <a:srgbClr val="222744"/>
    <a:srgbClr val="283850"/>
    <a:srgbClr val="333B55"/>
    <a:srgbClr val="423556"/>
    <a:srgbClr val="FEF4ED"/>
    <a:srgbClr val="34A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372"/>
        <p:guide pos="37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27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Tm="5000"/>
    </mc:Choice>
    <mc:Fallback>
      <p:transition advTm="5000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2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4.xml"/><Relationship Id="rId5" Type="http://schemas.openxmlformats.org/officeDocument/2006/relationships/image" Target="../media/image11.png"/><Relationship Id="rId4" Type="http://schemas.openxmlformats.org/officeDocument/2006/relationships/tags" Target="../tags/tag8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image" Target="../media/image12.png"/><Relationship Id="rId4" Type="http://schemas.openxmlformats.org/officeDocument/2006/relationships/tags" Target="../tags/tag85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../media/image14.png"/><Relationship Id="rId7" Type="http://schemas.openxmlformats.org/officeDocument/2006/relationships/tags" Target="../tags/tag91.xml"/><Relationship Id="rId6" Type="http://schemas.openxmlformats.org/officeDocument/2006/relationships/image" Target="../media/image13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5.xml"/><Relationship Id="rId6" Type="http://schemas.openxmlformats.org/officeDocument/2006/relationships/image" Target="../media/image15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8.xml"/><Relationship Id="rId6" Type="http://schemas.openxmlformats.org/officeDocument/2006/relationships/image" Target="../media/image16.png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1.xml"/><Relationship Id="rId6" Type="http://schemas.openxmlformats.org/officeDocument/2006/relationships/image" Target="../media/image17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4.xml"/><Relationship Id="rId6" Type="http://schemas.openxmlformats.org/officeDocument/2006/relationships/image" Target="../media/image18.png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../media/image20.png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0.xml"/><Relationship Id="rId10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6" Type="http://schemas.openxmlformats.org/officeDocument/2006/relationships/image" Target="../media/image22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../media/image24.png"/><Relationship Id="rId7" Type="http://schemas.openxmlformats.org/officeDocument/2006/relationships/tags" Target="../tags/tag117.xml"/><Relationship Id="rId6" Type="http://schemas.openxmlformats.org/officeDocument/2006/relationships/image" Target="../media/image23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../media/image26.png"/><Relationship Id="rId7" Type="http://schemas.openxmlformats.org/officeDocument/2006/relationships/tags" Target="../tags/tag121.xml"/><Relationship Id="rId6" Type="http://schemas.openxmlformats.org/officeDocument/2006/relationships/image" Target="../media/image25.png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5.xml"/><Relationship Id="rId6" Type="http://schemas.openxmlformats.org/officeDocument/2006/relationships/image" Target="../media/image27.pn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image" Target="../media/image6.png"/><Relationship Id="rId6" Type="http://schemas.openxmlformats.org/officeDocument/2006/relationships/tags" Target="../tags/tag74.xml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7.xml"/><Relationship Id="rId5" Type="http://schemas.openxmlformats.org/officeDocument/2006/relationships/image" Target="../media/image7.png"/><Relationship Id="rId4" Type="http://schemas.openxmlformats.org/officeDocument/2006/relationships/tags" Target="../tags/tag76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0.xml"/><Relationship Id="rId7" Type="http://schemas.openxmlformats.org/officeDocument/2006/relationships/image" Target="../media/image9.png"/><Relationship Id="rId6" Type="http://schemas.openxmlformats.org/officeDocument/2006/relationships/tags" Target="../tags/tag79.xml"/><Relationship Id="rId5" Type="http://schemas.openxmlformats.org/officeDocument/2006/relationships/image" Target="../media/image8.png"/><Relationship Id="rId4" Type="http://schemas.openxmlformats.org/officeDocument/2006/relationships/tags" Target="../tags/tag78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2.xml"/><Relationship Id="rId5" Type="http://schemas.openxmlformats.org/officeDocument/2006/relationships/image" Target="../media/image10.png"/><Relationship Id="rId4" Type="http://schemas.openxmlformats.org/officeDocument/2006/relationships/tags" Target="../tags/tag8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2235" y="0"/>
            <a:ext cx="12204700" cy="6870700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69975" y="1929765"/>
            <a:ext cx="99987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dist"/>
            <a:r>
              <a:rPr lang="en-US" altLang="zh-CN" sz="7200">
                <a:gradFill>
                  <a:gsLst>
                    <a:gs pos="1000">
                      <a:srgbClr val="B907D9">
                        <a:alpha val="12000"/>
                      </a:srgbClr>
                    </a:gs>
                    <a:gs pos="100000">
                      <a:srgbClr val="550396">
                        <a:alpha val="21000"/>
                      </a:srgbClr>
                    </a:gs>
                  </a:gsLst>
                  <a:lin ang="7680000" scaled="0"/>
                </a:gradFill>
                <a:latin typeface="AiDeep" panose="02000500000000000000" charset="0"/>
                <a:cs typeface="AiDeep" panose="02000500000000000000" charset="0"/>
              </a:rPr>
              <a:t>WORKSTATION</a:t>
            </a:r>
            <a:endParaRPr lang="en-US" altLang="zh-CN" sz="7200">
              <a:gradFill>
                <a:gsLst>
                  <a:gs pos="1000">
                    <a:srgbClr val="B907D9">
                      <a:alpha val="12000"/>
                    </a:srgbClr>
                  </a:gs>
                  <a:gs pos="100000">
                    <a:srgbClr val="550396">
                      <a:alpha val="21000"/>
                    </a:srgbClr>
                  </a:gs>
                </a:gsLst>
                <a:lin ang="7680000" scaled="0"/>
              </a:gradFill>
              <a:latin typeface="AiDeep" panose="02000500000000000000" charset="0"/>
              <a:cs typeface="AiDeep" panose="02000500000000000000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1322705" y="817245"/>
            <a:ext cx="7671435" cy="76200"/>
            <a:chOff x="2751" y="-58"/>
            <a:chExt cx="12081" cy="74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158" y="-58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337" y="665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980" y="470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51" y="2182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512" y="5153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832" y="3222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flipH="1">
            <a:off x="3982085" y="331470"/>
            <a:ext cx="7671435" cy="76200"/>
            <a:chOff x="2751" y="-58"/>
            <a:chExt cx="12081" cy="745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0778" y="-58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337" y="665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2980" y="470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751" y="2182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512" y="5153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4832" y="3222"/>
              <a:ext cx="0" cy="2240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9"/>
          <p:cNvSpPr txBox="1"/>
          <p:nvPr/>
        </p:nvSpPr>
        <p:spPr>
          <a:xfrm>
            <a:off x="3836035" y="3743960"/>
            <a:ext cx="3515995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l">
              <a:lnSpc>
                <a:spcPct val="160000"/>
              </a:lnSpc>
            </a:pPr>
            <a:r>
              <a:rPr lang="zh-CN" altLang="en-US" sz="1600" dirty="0" err="1">
                <a:solidFill>
                  <a:schemeClr val="bg1">
                    <a:lumMod val="85000"/>
                  </a:schemeClr>
                </a:solidFill>
              </a:rPr>
              <a:t>成员：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</a:rPr>
              <a:t>2113658</a:t>
            </a:r>
            <a:r>
              <a:rPr lang="zh-CN" altLang="en-US" sz="1600" dirty="0" err="1">
                <a:solidFill>
                  <a:schemeClr val="bg1">
                    <a:lumMod val="85000"/>
                  </a:schemeClr>
                </a:solidFill>
              </a:rPr>
              <a:t>吴魁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</a:rPr>
              <a:t>  | 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2112891 </a:t>
            </a:r>
            <a:r>
              <a:rPr lang="zh-CN" altLang="en-US" sz="1600" dirty="0" err="1">
                <a:solidFill>
                  <a:schemeClr val="bg1">
                    <a:lumMod val="85000"/>
                  </a:schemeClr>
                </a:solidFill>
              </a:rPr>
              <a:t>李想</a:t>
            </a:r>
            <a:endParaRPr lang="zh-CN" altLang="en-US" sz="1600" dirty="0" err="1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 flipV="1">
            <a:off x="234950" y="267970"/>
            <a:ext cx="216535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 rot="5400000">
            <a:off x="-1487170" y="2159635"/>
            <a:ext cx="3660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  <a:t>TITLE OF WORKS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Agency FB" panose="020B0503020202020204" charset="0"/>
              <a:cs typeface="Agency FB" panose="020B05030202020202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35635" y="262890"/>
            <a:ext cx="6136640" cy="1666875"/>
            <a:chOff x="3695" y="3678"/>
            <a:chExt cx="9664" cy="2625"/>
          </a:xfrm>
        </p:grpSpPr>
        <p:sp>
          <p:nvSpPr>
            <p:cNvPr id="74" name="文本框 73"/>
            <p:cNvSpPr txBox="1"/>
            <p:nvPr/>
          </p:nvSpPr>
          <p:spPr>
            <a:xfrm>
              <a:off x="5691" y="5723"/>
              <a:ext cx="45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en-US" altLang="zh-CN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Avenir LT Std 35 Light" panose="020B040202020302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695" y="3678"/>
              <a:ext cx="621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+mn-ea"/>
                  <a:cs typeface="AvenirNext LT Pro Bold" panose="020B0804020202020204" charset="0"/>
                </a:rPr>
                <a:t>互联网数据库</a:t>
              </a:r>
              <a:r>
                <a:rPr lang="zh-CN" altLang="en-US" sz="3600" b="1">
                  <a:solidFill>
                    <a:schemeClr val="bg1"/>
                  </a:solidFill>
                  <a:latin typeface="+mn-ea"/>
                  <a:cs typeface="AvenirNext LT Pro Bold" panose="020B0804020202020204" charset="0"/>
                </a:rPr>
                <a:t>开发</a:t>
              </a:r>
              <a:endParaRPr lang="zh-CN" altLang="en-US" sz="3600" b="1">
                <a:solidFill>
                  <a:schemeClr val="bg1"/>
                </a:solidFill>
                <a:latin typeface="+mn-ea"/>
                <a:cs typeface="AvenirNext LT Pro Bold" panose="020B080402020202020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905" y="4853"/>
              <a:ext cx="3454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900">
                  <a:solidFill>
                    <a:schemeClr val="bg1"/>
                  </a:solidFill>
                  <a:latin typeface="方正兰亭超细黑简体" panose="02000000000000000000" charset="-122"/>
                  <a:ea typeface="方正兰亭超细黑简体" panose="02000000000000000000" charset="-122"/>
                  <a:cs typeface="Avenir LT Std 35 Light" panose="020B0402020203020204" charset="0"/>
                </a:rPr>
                <a:t>INVITATION</a:t>
              </a:r>
              <a:endParaRPr lang="en-US" altLang="zh-CN" sz="9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Avenir LT Std 35 Light" panose="020B0402020203020204" charset="0"/>
              </a:endParaRPr>
            </a:p>
          </p:txBody>
        </p:sp>
      </p:grpSp>
      <p:pic>
        <p:nvPicPr>
          <p:cNvPr id="78" name="图片 77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5490845"/>
            <a:ext cx="1330325" cy="908050"/>
          </a:xfrm>
          <a:prstGeom prst="rect">
            <a:avLst/>
          </a:prstGeom>
        </p:spPr>
      </p:pic>
      <p:pic>
        <p:nvPicPr>
          <p:cNvPr id="81" name="图片 80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573385" y="659130"/>
            <a:ext cx="819150" cy="559435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1759585" y="1619250"/>
            <a:ext cx="7365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7200" b="1">
                <a:solidFill>
                  <a:schemeClr val="bg1"/>
                </a:solidFill>
                <a:latin typeface="+mn-ea"/>
                <a:cs typeface="AvenirNext LT Pro Bold" panose="020B0804020202020204" charset="0"/>
              </a:rPr>
              <a:t>项目</a:t>
            </a:r>
            <a:r>
              <a:rPr lang="zh-CN" altLang="zh-CN" sz="7200" b="1">
                <a:solidFill>
                  <a:schemeClr val="bg1"/>
                </a:solidFill>
                <a:latin typeface="+mn-ea"/>
                <a:cs typeface="AvenirNext LT Pro Bold" panose="020B0804020202020204" charset="0"/>
              </a:rPr>
              <a:t>展示</a:t>
            </a:r>
            <a:endParaRPr lang="zh-CN" altLang="zh-CN" sz="7200" b="1">
              <a:solidFill>
                <a:schemeClr val="bg1"/>
              </a:solidFill>
              <a:latin typeface="+mn-ea"/>
              <a:cs typeface="AvenirNext LT Pro Bold" panose="020B080402020202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77795" y="3028315"/>
            <a:ext cx="537337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1360805" y="906780"/>
            <a:ext cx="765175" cy="915035"/>
          </a:xfrm>
          <a:prstGeom prst="line">
            <a:avLst/>
          </a:prstGeom>
          <a:ln>
            <a:gradFill>
              <a:gsLst>
                <a:gs pos="29000">
                  <a:srgbClr val="0D293F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494155" y="1525905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F2840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9975" y="4514215"/>
            <a:ext cx="4372610" cy="635000"/>
            <a:chOff x="5049" y="715"/>
            <a:chExt cx="6886" cy="1000"/>
          </a:xfrm>
        </p:grpSpPr>
        <p:cxnSp>
          <p:nvCxnSpPr>
            <p:cNvPr id="58" name="直接连接符 57"/>
            <p:cNvCxnSpPr/>
            <p:nvPr/>
          </p:nvCxnSpPr>
          <p:spPr>
            <a:xfrm flipH="1">
              <a:off x="5049" y="1207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10170" y="1679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11935" y="139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0525" y="722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8543" y="95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6591" y="715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950" y="-1021080"/>
            <a:ext cx="61912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1810" y="3206115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对影成三人队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 advClick="0"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4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4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公有部分</a:t>
            </a:r>
            <a:r>
              <a:rPr lang="en-US" altLang="zh-CN" sz="3200" b="1">
                <a:solidFill>
                  <a:schemeClr val="bg1"/>
                </a:solidFill>
              </a:rPr>
              <a:t>--</a:t>
            </a:r>
            <a:r>
              <a:rPr lang="zh-CN" altLang="en-US" sz="3200" b="1">
                <a:solidFill>
                  <a:schemeClr val="bg1"/>
                </a:solidFill>
              </a:rPr>
              <a:t>新闻搜索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39840" y="1118870"/>
            <a:ext cx="4848225" cy="4619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4025" y="1346835"/>
            <a:ext cx="4543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直接搜索：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依赖关键词进行</a:t>
            </a:r>
            <a:r>
              <a:rPr lang="zh-CN" altLang="en-US" sz="2400">
                <a:solidFill>
                  <a:schemeClr val="bg1"/>
                </a:solidFill>
              </a:rPr>
              <a:t>模糊匹配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4025" y="2591435"/>
            <a:ext cx="3496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来源搜索：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经过不同来源筛选</a:t>
            </a:r>
            <a:r>
              <a:rPr lang="zh-CN" altLang="en-US" sz="2400">
                <a:solidFill>
                  <a:schemeClr val="bg1"/>
                </a:solidFill>
              </a:rPr>
              <a:t>分类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过去核事故</a:t>
            </a:r>
            <a:r>
              <a:rPr lang="zh-CN" altLang="en-US" sz="3200" b="1">
                <a:solidFill>
                  <a:schemeClr val="bg1"/>
                </a:solidFill>
              </a:rPr>
              <a:t>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3496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首页展示：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以影响程度</a:t>
            </a:r>
            <a:r>
              <a:rPr lang="zh-CN" altLang="en-US" sz="2400">
                <a:solidFill>
                  <a:schemeClr val="bg1"/>
                </a:solidFill>
              </a:rPr>
              <a:t>分类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主要展示</a:t>
            </a:r>
            <a:r>
              <a:rPr lang="zh-CN" altLang="en-US" sz="2400">
                <a:solidFill>
                  <a:schemeClr val="bg1"/>
                </a:solidFill>
              </a:rPr>
              <a:t>图片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58740" y="635"/>
            <a:ext cx="7033260" cy="685736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20650" y="1206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247650" y="2476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过去核事故</a:t>
            </a:r>
            <a:r>
              <a:rPr lang="zh-CN" altLang="en-US" sz="3200" b="1">
                <a:solidFill>
                  <a:schemeClr val="bg1"/>
                </a:solidFill>
              </a:rPr>
              <a:t>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058545"/>
            <a:ext cx="34963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详情展示：首页可点击图片放大查看，前三条通过</a:t>
            </a:r>
            <a:r>
              <a:rPr lang="en-US" altLang="zh-CN" sz="2400">
                <a:solidFill>
                  <a:schemeClr val="bg1"/>
                </a:solidFill>
              </a:rPr>
              <a:t>more</a:t>
            </a:r>
            <a:r>
              <a:rPr lang="zh-CN" altLang="en-US" sz="2400">
                <a:solidFill>
                  <a:schemeClr val="bg1"/>
                </a:solidFill>
              </a:rPr>
              <a:t>查看详情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54330" y="453771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" y="2383790"/>
            <a:ext cx="5200650" cy="3562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54675" y="2383790"/>
            <a:ext cx="6487795" cy="3562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4675" y="1062990"/>
            <a:ext cx="3266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详情页主要展示图片和事件</a:t>
            </a:r>
            <a:r>
              <a:rPr lang="zh-CN" altLang="en-US" sz="2400">
                <a:solidFill>
                  <a:schemeClr val="bg1"/>
                </a:solidFill>
              </a:rPr>
              <a:t>沿革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全球</a:t>
            </a:r>
            <a:r>
              <a:rPr lang="zh-CN" altLang="en-US" sz="3200" b="1">
                <a:solidFill>
                  <a:schemeClr val="bg1"/>
                </a:solidFill>
              </a:rPr>
              <a:t>观点模块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7452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仅在首页展示：包括观点内容，来源国家，</a:t>
            </a:r>
            <a:r>
              <a:rPr lang="zh-CN" altLang="en-US" sz="2400">
                <a:solidFill>
                  <a:schemeClr val="bg1"/>
                </a:solidFill>
              </a:rPr>
              <a:t>发言身份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" y="1989455"/>
            <a:ext cx="11346180" cy="47301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物价模块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5118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首页展示：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受核污水排放影响的国际商品</a:t>
            </a:r>
            <a:r>
              <a:rPr lang="zh-CN" altLang="en-US" sz="2400">
                <a:solidFill>
                  <a:schemeClr val="bg1"/>
                </a:solidFill>
              </a:rPr>
              <a:t>物价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主要展示</a:t>
            </a:r>
            <a:r>
              <a:rPr lang="zh-CN" altLang="en-US" sz="2400">
                <a:solidFill>
                  <a:schemeClr val="bg1"/>
                </a:solidFill>
              </a:rPr>
              <a:t>图片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2607945"/>
            <a:ext cx="11506835" cy="4006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物价模块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10943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详情展示：首页点击</a:t>
            </a:r>
            <a:r>
              <a:rPr lang="en-US" altLang="zh-CN" sz="2400">
                <a:solidFill>
                  <a:schemeClr val="bg1"/>
                </a:solidFill>
              </a:rPr>
              <a:t>more details</a:t>
            </a:r>
            <a:r>
              <a:rPr lang="zh-CN" altLang="en-US" sz="2400">
                <a:solidFill>
                  <a:schemeClr val="bg1"/>
                </a:solidFill>
              </a:rPr>
              <a:t>跳转，主要不同在于市场状况和具体影响</a:t>
            </a:r>
            <a:r>
              <a:rPr lang="zh-CN" altLang="en-US" sz="2400">
                <a:solidFill>
                  <a:schemeClr val="bg1"/>
                </a:solidFill>
              </a:rPr>
              <a:t>分析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" y="2306320"/>
            <a:ext cx="10943590" cy="38747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51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常见问题</a:t>
            </a:r>
            <a:r>
              <a:rPr lang="zh-CN" altLang="en-US" sz="3200" b="1">
                <a:solidFill>
                  <a:schemeClr val="bg1"/>
                </a:solidFill>
              </a:rPr>
              <a:t>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10943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仅在首页展示：有关核污染的常见问题及</a:t>
            </a:r>
            <a:r>
              <a:rPr lang="zh-CN" altLang="en-US" sz="2400">
                <a:solidFill>
                  <a:schemeClr val="bg1"/>
                </a:solidFill>
              </a:rPr>
              <a:t>回答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190" y="2273935"/>
            <a:ext cx="11761470" cy="33451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1435" y="-692150"/>
            <a:ext cx="3289300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0000">
                <a:solidFill>
                  <a:schemeClr val="accent2">
                    <a:lumMod val="20000"/>
                    <a:lumOff val="80000"/>
                    <a:alpha val="6000"/>
                  </a:schemeClr>
                </a:solidFill>
              </a:rPr>
              <a:t>3</a:t>
            </a:r>
            <a:endParaRPr lang="en-US" altLang="zh-CN" sz="50000">
              <a:solidFill>
                <a:schemeClr val="accent2">
                  <a:lumMod val="20000"/>
                  <a:lumOff val="80000"/>
                  <a:alpha val="6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05790" y="3206750"/>
            <a:ext cx="1113480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4269740" y="1826895"/>
            <a:ext cx="3404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6000" b="1">
                <a:solidFill>
                  <a:schemeClr val="bg1"/>
                </a:solidFill>
              </a:rPr>
              <a:t>后台展示</a:t>
            </a:r>
            <a:endParaRPr lang="zh-CN" sz="60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87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dashboard</a:t>
            </a:r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r>
              <a:rPr lang="zh-CN" altLang="en-US" sz="3200" b="1">
                <a:solidFill>
                  <a:schemeClr val="bg1"/>
                </a:solidFill>
              </a:rPr>
              <a:t>统计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10943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主要是重要实体计数和历史浏览</a:t>
            </a:r>
            <a:r>
              <a:rPr lang="zh-CN" altLang="en-US" sz="2400">
                <a:solidFill>
                  <a:schemeClr val="bg1"/>
                </a:solidFill>
              </a:rPr>
              <a:t>统计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" y="1830705"/>
            <a:ext cx="6910705" cy="4033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25995" y="1830705"/>
            <a:ext cx="3112135" cy="213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25995" y="3961130"/>
            <a:ext cx="3113405" cy="190309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87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增删</a:t>
            </a:r>
            <a:r>
              <a:rPr lang="zh-CN" altLang="en-US" sz="3200" b="1">
                <a:solidFill>
                  <a:schemeClr val="bg1"/>
                </a:solidFill>
              </a:rPr>
              <a:t>改查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4025" y="1327150"/>
            <a:ext cx="10943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" y="2152015"/>
            <a:ext cx="11028680" cy="415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000" y="1154430"/>
            <a:ext cx="6709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后台侧边栏展示的每张表都支持增删改查的管理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0" y="-12700"/>
            <a:ext cx="12204700" cy="6870700"/>
          </a:xfrm>
          <a:prstGeom prst="rect">
            <a:avLst/>
          </a:prstGeom>
          <a:blipFill rotWithShape="1">
            <a:blip r:embed="rId2">
              <a:alphaModFix amt="1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287020" y="247015"/>
            <a:ext cx="2515870" cy="610235"/>
            <a:chOff x="558" y="549"/>
            <a:chExt cx="3962" cy="961"/>
          </a:xfrm>
        </p:grpSpPr>
        <p:sp>
          <p:nvSpPr>
            <p:cNvPr id="65" name="文本框 64"/>
            <p:cNvSpPr txBox="1"/>
            <p:nvPr/>
          </p:nvSpPr>
          <p:spPr>
            <a:xfrm>
              <a:off x="558" y="549"/>
              <a:ext cx="396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bg1"/>
                  </a:solidFill>
                </a:rPr>
                <a:t>CONTENTS</a:t>
              </a:r>
              <a:endParaRPr lang="en-US" altLang="zh-CN" sz="3200" b="1">
                <a:solidFill>
                  <a:schemeClr val="bg1"/>
                </a:solidFill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600" y="1510"/>
              <a:ext cx="2680" cy="0"/>
            </a:xfrm>
            <a:prstGeom prst="line">
              <a:avLst/>
            </a:prstGeom>
            <a:ln>
              <a:solidFill>
                <a:srgbClr val="793E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313690" y="6281420"/>
            <a:ext cx="3469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Avenir LT Std 35 Light" panose="020B0402020203020204" charset="0"/>
              </a:rPr>
              <a:t>INVITATION</a:t>
            </a:r>
            <a:endParaRPr lang="en-US" altLang="zh-CN" sz="120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  <a:cs typeface="Avenir LT Std 35 Light" panose="020B0402020203020204" charset="0"/>
            </a:endParaRPr>
          </a:p>
        </p:txBody>
      </p:sp>
      <p:sp>
        <p:nvSpPr>
          <p:cNvPr id="68" name="TextBox 9"/>
          <p:cNvSpPr txBox="1"/>
          <p:nvPr/>
        </p:nvSpPr>
        <p:spPr>
          <a:xfrm>
            <a:off x="9742170" y="6298565"/>
            <a:ext cx="218313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www.docer.com +86-010-897898989</a:t>
            </a:r>
            <a:endParaRPr lang="en-US" sz="1000" dirty="0" err="1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 rot="0">
            <a:off x="4980305" y="1487805"/>
            <a:ext cx="2646680" cy="651510"/>
            <a:chOff x="4063" y="2543"/>
            <a:chExt cx="4168" cy="1026"/>
          </a:xfrm>
        </p:grpSpPr>
        <p:sp>
          <p:nvSpPr>
            <p:cNvPr id="15" name="文本框 14"/>
            <p:cNvSpPr txBox="1"/>
            <p:nvPr/>
          </p:nvSpPr>
          <p:spPr>
            <a:xfrm>
              <a:off x="5866" y="2543"/>
              <a:ext cx="23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bg1"/>
                  </a:solidFill>
                  <a:latin typeface="+mn-ea"/>
                </a:rPr>
                <a:t>项目概览</a:t>
              </a:r>
              <a:endParaRPr lang="zh-CN" alt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063" y="2543"/>
              <a:ext cx="1026" cy="1026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  <a:alpha val="86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4980305" y="2592705"/>
            <a:ext cx="651510" cy="651510"/>
          </a:xfrm>
          <a:prstGeom prst="rect">
            <a:avLst/>
          </a:prstGeom>
          <a:noFill/>
          <a:ln w="28575">
            <a:solidFill>
              <a:schemeClr val="bg2">
                <a:lumMod val="50000"/>
                <a:alpha val="86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125210" y="3667125"/>
            <a:ext cx="2501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bg1"/>
                </a:solidFill>
                <a:latin typeface="+mn-ea"/>
              </a:rPr>
              <a:t>后端展示</a:t>
            </a:r>
            <a:endParaRPr lang="zh-CN" altLang="zh-CN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980305" y="3659505"/>
            <a:ext cx="651510" cy="651510"/>
          </a:xfrm>
          <a:prstGeom prst="rect">
            <a:avLst/>
          </a:prstGeom>
          <a:noFill/>
          <a:ln w="28575">
            <a:solidFill>
              <a:schemeClr val="bg2">
                <a:lumMod val="50000"/>
                <a:alpha val="86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994400" y="3244850"/>
            <a:ext cx="5372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5994400" y="2139950"/>
            <a:ext cx="5372100" cy="0"/>
          </a:xfrm>
          <a:prstGeom prst="line">
            <a:avLst/>
          </a:prstGeom>
          <a:ln>
            <a:gradFill>
              <a:gsLst>
                <a:gs pos="0">
                  <a:srgbClr val="C571F8"/>
                </a:gs>
                <a:gs pos="100000">
                  <a:srgbClr val="34A0F0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994400" y="4298950"/>
            <a:ext cx="5372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19015" y="1493520"/>
            <a:ext cx="97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Avenir LT Std 35 Light" panose="020B0402020203020204" charset="0"/>
                <a:cs typeface="Avenir LT Std 35 Light" panose="020B0402020203020204" charset="0"/>
              </a:rPr>
              <a:t>1</a:t>
            </a:r>
            <a:endParaRPr lang="en-US" altLang="zh-CN" sz="3600">
              <a:solidFill>
                <a:schemeClr val="bg1"/>
              </a:solidFill>
              <a:latin typeface="Avenir LT Std 35 Light" panose="020B0402020203020204" charset="0"/>
              <a:cs typeface="Avenir LT Std 35 Light" panose="020B0402020203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9015" y="2598420"/>
            <a:ext cx="97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Avenir LT Std 35 Light" panose="020B0402020203020204" charset="0"/>
                <a:cs typeface="Avenir LT Std 35 Light" panose="020B0402020203020204" charset="0"/>
              </a:rPr>
              <a:t>2</a:t>
            </a:r>
            <a:endParaRPr lang="en-US" altLang="zh-CN" sz="3600">
              <a:solidFill>
                <a:schemeClr val="bg1"/>
              </a:solidFill>
              <a:latin typeface="Avenir LT Std 35 Light" panose="020B0402020203020204" charset="0"/>
              <a:cs typeface="Avenir LT Std 35 Light" panose="020B04020202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0285" y="4999355"/>
            <a:ext cx="97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Avenir LT Std 35 Light" panose="020B0402020203020204" charset="0"/>
                <a:cs typeface="Avenir LT Std 35 Light" panose="020B0402020203020204" charset="0"/>
              </a:rPr>
              <a:t>4</a:t>
            </a:r>
            <a:endParaRPr lang="en-US" altLang="zh-CN" sz="3600">
              <a:solidFill>
                <a:schemeClr val="bg1"/>
              </a:solidFill>
              <a:latin typeface="Avenir LT Std 35 Light" panose="020B0402020203020204" charset="0"/>
              <a:cs typeface="Avenir LT Std 35 Light" panose="020B04020202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819015" y="3665220"/>
            <a:ext cx="97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Avenir LT Std 35 Light" panose="020B0402020203020204" charset="0"/>
                <a:cs typeface="Avenir LT Std 35 Light" panose="020B0402020203020204" charset="0"/>
              </a:rPr>
              <a:t>3</a:t>
            </a:r>
            <a:endParaRPr lang="en-US" altLang="zh-CN" sz="3600">
              <a:solidFill>
                <a:schemeClr val="bg1"/>
              </a:solidFill>
              <a:latin typeface="Avenir LT Std 35 Light" panose="020B0402020203020204" charset="0"/>
              <a:cs typeface="Avenir LT Std 35 Light" panose="020B040202020302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125210" y="4999355"/>
            <a:ext cx="2501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bg1"/>
                </a:solidFill>
                <a:latin typeface="+mn-ea"/>
              </a:rPr>
              <a:t>用户管理</a:t>
            </a:r>
            <a:endParaRPr lang="zh-CN" altLang="zh-CN" sz="24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5994400" y="5564505"/>
            <a:ext cx="5372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0">
            <a:off x="4980305" y="4470400"/>
            <a:ext cx="4761865" cy="1180465"/>
            <a:chOff x="4063" y="1710"/>
            <a:chExt cx="7499" cy="1859"/>
          </a:xfrm>
        </p:grpSpPr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9197" y="1710"/>
              <a:ext cx="23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zh-CN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4063" y="2543"/>
              <a:ext cx="1026" cy="1026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  <a:alpha val="86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125210" y="2673350"/>
            <a:ext cx="154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前台展示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1435" y="-692150"/>
            <a:ext cx="3289300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0000">
                <a:solidFill>
                  <a:schemeClr val="accent2">
                    <a:lumMod val="20000"/>
                    <a:lumOff val="80000"/>
                    <a:alpha val="6000"/>
                  </a:schemeClr>
                </a:solidFill>
              </a:rPr>
              <a:t>3</a:t>
            </a:r>
            <a:endParaRPr lang="en-US" altLang="zh-CN" sz="50000">
              <a:solidFill>
                <a:schemeClr val="accent2">
                  <a:lumMod val="20000"/>
                  <a:lumOff val="80000"/>
                  <a:alpha val="6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05790" y="3206750"/>
            <a:ext cx="1113480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4269740" y="1826895"/>
            <a:ext cx="3404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6000" b="1">
                <a:solidFill>
                  <a:schemeClr val="bg1"/>
                </a:solidFill>
              </a:rPr>
              <a:t>用户管理</a:t>
            </a:r>
            <a:endParaRPr lang="zh-CN" sz="60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87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前台登录</a:t>
            </a:r>
            <a:r>
              <a:rPr lang="zh-CN" altLang="en-US" sz="3200" b="1">
                <a:solidFill>
                  <a:schemeClr val="bg1"/>
                </a:solidFill>
              </a:rPr>
              <a:t>注册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6350" y="1699895"/>
            <a:ext cx="6284595" cy="5164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78880" y="1699895"/>
            <a:ext cx="5919470" cy="5129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960" y="1063625"/>
            <a:ext cx="6831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点击导航栏的</a:t>
            </a:r>
            <a:r>
              <a:rPr lang="en-US" altLang="zh-CN" sz="2400">
                <a:solidFill>
                  <a:schemeClr val="bg1"/>
                </a:solidFill>
              </a:rPr>
              <a:t>Login</a:t>
            </a:r>
            <a:r>
              <a:rPr lang="zh-CN" altLang="en-US" sz="2400">
                <a:solidFill>
                  <a:schemeClr val="bg1"/>
                </a:solidFill>
              </a:rPr>
              <a:t>即可进入登录页面进行选择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87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后台登录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1960" y="1063625"/>
            <a:ext cx="6831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进入后</a:t>
            </a:r>
            <a:r>
              <a:rPr lang="zh-CN" altLang="en-US" sz="2400">
                <a:solidFill>
                  <a:schemeClr val="bg1"/>
                </a:solidFill>
              </a:rPr>
              <a:t>台只能以管理员身份</a:t>
            </a:r>
            <a:r>
              <a:rPr lang="zh-CN" altLang="en-US" sz="2400">
                <a:solidFill>
                  <a:schemeClr val="bg1"/>
                </a:solidFill>
              </a:rPr>
              <a:t>登入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60185" y="932180"/>
            <a:ext cx="4267200" cy="550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3090" y="3068955"/>
            <a:ext cx="3724275" cy="2914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330" y="2266950"/>
            <a:ext cx="399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右上角可登出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872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后台用户</a:t>
            </a:r>
            <a:r>
              <a:rPr lang="zh-CN" altLang="en-US" sz="3200" b="1">
                <a:solidFill>
                  <a:schemeClr val="bg1"/>
                </a:solidFill>
              </a:rPr>
              <a:t>管理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3090" y="7527925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4330" y="1011555"/>
            <a:ext cx="8004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主要是更新功能可以修改权限等，其余操作与普通表</a:t>
            </a:r>
            <a:r>
              <a:rPr lang="zh-CN" altLang="en-US" sz="2400">
                <a:solidFill>
                  <a:schemeClr val="bg1"/>
                </a:solidFill>
              </a:rPr>
              <a:t>一致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1960" y="1524000"/>
            <a:ext cx="8075930" cy="51752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313690" y="6281420"/>
            <a:ext cx="3469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  <a:cs typeface="Avenir LT Std 35 Light" panose="020B0402020203020204" charset="0"/>
              </a:rPr>
              <a:t>INVITATION</a:t>
            </a:r>
            <a:endParaRPr lang="en-US" altLang="zh-CN" sz="120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  <a:cs typeface="Avenir LT Std 35 Light" panose="020B0402020203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17595" y="845820"/>
            <a:ext cx="8307705" cy="5298440"/>
            <a:chOff x="5697" y="1332"/>
            <a:chExt cx="13083" cy="8344"/>
          </a:xfrm>
        </p:grpSpPr>
        <p:sp>
          <p:nvSpPr>
            <p:cNvPr id="106" name="TextBox 9"/>
            <p:cNvSpPr txBox="1"/>
            <p:nvPr/>
          </p:nvSpPr>
          <p:spPr>
            <a:xfrm>
              <a:off x="15342" y="8746"/>
              <a:ext cx="3438" cy="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pPr algn="l">
                <a:lnSpc>
                  <a:spcPct val="160000"/>
                </a:lnSpc>
              </a:pPr>
              <a:r>
                <a:rPr lang="en-US" altLang="zh-CN" sz="2400" dirty="0" err="1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zh-CN" altLang="en-US" sz="2400" dirty="0" err="1">
                  <a:solidFill>
                    <a:schemeClr val="bg1"/>
                  </a:solidFill>
                  <a:sym typeface="+mn-ea"/>
                </a:rPr>
                <a:t>对影成三人队</a:t>
              </a:r>
              <a:endParaRPr lang="zh-CN" altLang="en-US" sz="2400" dirty="0" err="1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 flipH="1">
              <a:off x="11723" y="4676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9541" y="4825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5697" y="3387"/>
              <a:ext cx="7064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THANKS</a:t>
              </a:r>
              <a:endParaRPr lang="en-US" altLang="zh-CN" sz="4400" b="1">
                <a:solidFill>
                  <a:schemeClr val="bg1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7473" y="4711"/>
              <a:ext cx="3458" cy="57"/>
            </a:xfrm>
            <a:prstGeom prst="rect">
              <a:avLst/>
            </a:prstGeom>
            <a:gradFill>
              <a:gsLst>
                <a:gs pos="0">
                  <a:srgbClr val="C76EF8"/>
                </a:gs>
                <a:gs pos="100000">
                  <a:srgbClr val="2DA0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5797" y="1332"/>
              <a:ext cx="6804" cy="6804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  <a:alpha val="3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1435" y="-692150"/>
            <a:ext cx="3289300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0000">
                <a:solidFill>
                  <a:schemeClr val="accent2">
                    <a:lumMod val="20000"/>
                    <a:lumOff val="80000"/>
                    <a:alpha val="6000"/>
                  </a:schemeClr>
                </a:solidFill>
              </a:rPr>
              <a:t>1</a:t>
            </a:r>
            <a:endParaRPr lang="en-US" altLang="zh-CN" sz="50000">
              <a:solidFill>
                <a:schemeClr val="accent2">
                  <a:lumMod val="20000"/>
                  <a:lumOff val="80000"/>
                  <a:alpha val="6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05790" y="3206750"/>
            <a:ext cx="1113480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4269740" y="1826895"/>
            <a:ext cx="3404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bg1"/>
                </a:solidFill>
              </a:rPr>
              <a:t>项目概览</a:t>
            </a:r>
            <a:endParaRPr lang="zh-CN" altLang="en-US" sz="60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02" name="组合 101"/>
          <p:cNvGrpSpPr/>
          <p:nvPr/>
        </p:nvGrpSpPr>
        <p:grpSpPr>
          <a:xfrm rot="0">
            <a:off x="292100" y="524510"/>
            <a:ext cx="3641090" cy="583565"/>
            <a:chOff x="542" y="522"/>
            <a:chExt cx="5734" cy="919"/>
          </a:xfrm>
        </p:grpSpPr>
        <p:cxnSp>
          <p:nvCxnSpPr>
            <p:cNvPr id="103" name="直接连接符 102"/>
            <p:cNvCxnSpPr/>
            <p:nvPr/>
          </p:nvCxnSpPr>
          <p:spPr>
            <a:xfrm flipH="1">
              <a:off x="4849" y="1007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2667" y="1156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chemeClr val="bg1"/>
                  </a:gs>
                  <a:gs pos="100000">
                    <a:srgbClr val="667589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542" y="522"/>
              <a:ext cx="573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200" b="1">
                  <a:solidFill>
                    <a:schemeClr val="bg1"/>
                  </a:solidFill>
                </a:rPr>
                <a:t>任务</a:t>
              </a:r>
              <a:r>
                <a:rPr lang="zh-CN" altLang="zh-CN" sz="3200" b="1">
                  <a:solidFill>
                    <a:schemeClr val="bg1"/>
                  </a:solidFill>
                </a:rPr>
                <a:t>分工</a:t>
              </a:r>
              <a:endParaRPr lang="zh-CN" altLang="zh-CN" sz="3200" b="1">
                <a:solidFill>
                  <a:schemeClr val="bg1"/>
                </a:solidFill>
              </a:endParaRPr>
            </a:p>
          </p:txBody>
        </p:sp>
      </p:grpSp>
      <p:sp>
        <p:nvSpPr>
          <p:cNvPr id="109" name="TextBox 9"/>
          <p:cNvSpPr txBox="1"/>
          <p:nvPr/>
        </p:nvSpPr>
        <p:spPr>
          <a:xfrm>
            <a:off x="292100" y="1529715"/>
            <a:ext cx="7756525" cy="2077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代码分工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吴魁：新闻模块，全球观点模块，物价模块，问答模块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李想：核事故模块，统计数据，前后台布局设计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grpSp>
        <p:nvGrpSpPr>
          <p:cNvPr id="117" name="组合 116"/>
          <p:cNvGrpSpPr/>
          <p:nvPr/>
        </p:nvGrpSpPr>
        <p:grpSpPr>
          <a:xfrm flipH="1">
            <a:off x="351790" y="335280"/>
            <a:ext cx="4372610" cy="635000"/>
            <a:chOff x="5049" y="715"/>
            <a:chExt cx="6886" cy="1000"/>
          </a:xfrm>
        </p:grpSpPr>
        <p:cxnSp>
          <p:nvCxnSpPr>
            <p:cNvPr id="118" name="直接连接符 117"/>
            <p:cNvCxnSpPr/>
            <p:nvPr/>
          </p:nvCxnSpPr>
          <p:spPr>
            <a:xfrm flipH="1">
              <a:off x="5049" y="1207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10170" y="1679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11935" y="139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10525" y="722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8543" y="95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6591" y="715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图片 77" descr="资源 21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5875020"/>
            <a:ext cx="815340" cy="556895"/>
          </a:xfrm>
          <a:prstGeom prst="rect">
            <a:avLst/>
          </a:prstGeom>
        </p:spPr>
      </p:pic>
      <p:pic>
        <p:nvPicPr>
          <p:cNvPr id="81" name="图片 80" descr="资源 21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1181080" y="337185"/>
            <a:ext cx="554355" cy="379095"/>
          </a:xfrm>
          <a:prstGeom prst="rect">
            <a:avLst/>
          </a:prstGeom>
        </p:spPr>
      </p:pic>
      <p:grpSp>
        <p:nvGrpSpPr>
          <p:cNvPr id="110" name="组合 109"/>
          <p:cNvGrpSpPr/>
          <p:nvPr/>
        </p:nvGrpSpPr>
        <p:grpSpPr>
          <a:xfrm>
            <a:off x="6575425" y="5829300"/>
            <a:ext cx="4372610" cy="635000"/>
            <a:chOff x="5049" y="715"/>
            <a:chExt cx="6886" cy="1000"/>
          </a:xfrm>
        </p:grpSpPr>
        <p:cxnSp>
          <p:nvCxnSpPr>
            <p:cNvPr id="111" name="直接连接符 110"/>
            <p:cNvCxnSpPr/>
            <p:nvPr/>
          </p:nvCxnSpPr>
          <p:spPr>
            <a:xfrm flipH="1">
              <a:off x="5049" y="1207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10170" y="1679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11935" y="139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10525" y="722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43" y="951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6591" y="715"/>
              <a:ext cx="0" cy="36"/>
            </a:xfrm>
            <a:prstGeom prst="line">
              <a:avLst/>
            </a:prstGeom>
            <a:ln>
              <a:gradFill>
                <a:gsLst>
                  <a:gs pos="0">
                    <a:srgbClr val="2B385A"/>
                  </a:gs>
                  <a:gs pos="40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292100" y="374650"/>
            <a:ext cx="304800" cy="36000"/>
          </a:xfrm>
          <a:prstGeom prst="rect">
            <a:avLst/>
          </a:prstGeom>
          <a:solidFill>
            <a:srgbClr val="4C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5400000">
            <a:off x="-1870710" y="3062605"/>
            <a:ext cx="46285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800">
                <a:solidFill>
                  <a:srgbClr val="523460"/>
                </a:solidFill>
                <a:latin typeface="+mn-ea"/>
              </a:rPr>
              <a:t>COMPANY</a:t>
            </a:r>
            <a:endParaRPr lang="en-US" altLang="zh-CN" sz="800">
              <a:solidFill>
                <a:srgbClr val="523460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1790" y="1221740"/>
            <a:ext cx="537337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资源 21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5862320"/>
            <a:ext cx="815340" cy="556895"/>
          </a:xfrm>
          <a:prstGeom prst="rect">
            <a:avLst/>
          </a:prstGeom>
        </p:spPr>
      </p:pic>
      <p:sp>
        <p:nvSpPr>
          <p:cNvPr id="5" name="TextBox 9"/>
          <p:cNvSpPr txBox="1"/>
          <p:nvPr>
            <p:custDataLst>
              <p:tags r:id="rId3"/>
            </p:custDataLst>
          </p:nvPr>
        </p:nvSpPr>
        <p:spPr>
          <a:xfrm>
            <a:off x="292100" y="3836035"/>
            <a:ext cx="7756525" cy="2077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文档分工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吴魁：实现文档，设计文档，项目展示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PPT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李想：需求文档，部署文档，用户手册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</a:t>
            </a:r>
            <a:endParaRPr lang="zh-CN" altLang="en-US" sz="24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1435" y="-692150"/>
            <a:ext cx="3289300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0000">
                <a:solidFill>
                  <a:schemeClr val="accent2">
                    <a:lumMod val="20000"/>
                    <a:lumOff val="80000"/>
                    <a:alpha val="6000"/>
                  </a:schemeClr>
                </a:solidFill>
              </a:rPr>
              <a:t>2</a:t>
            </a:r>
            <a:endParaRPr lang="en-US" altLang="zh-CN" sz="50000">
              <a:solidFill>
                <a:schemeClr val="accent2">
                  <a:lumMod val="20000"/>
                  <a:lumOff val="80000"/>
                  <a:alpha val="6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05790" y="3206750"/>
            <a:ext cx="11134800" cy="36000"/>
          </a:xfrm>
          <a:prstGeom prst="rect">
            <a:avLst/>
          </a:prstGeom>
          <a:gradFill>
            <a:gsLst>
              <a:gs pos="0">
                <a:srgbClr val="C76EF8"/>
              </a:gs>
              <a:gs pos="100000">
                <a:srgbClr val="2DA0F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4156710" y="1931035"/>
            <a:ext cx="3877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bg1"/>
                </a:solidFill>
              </a:rPr>
              <a:t>前端</a:t>
            </a:r>
            <a:r>
              <a:rPr lang="zh-CN" altLang="en-US" sz="6000" b="1">
                <a:solidFill>
                  <a:schemeClr val="bg1"/>
                </a:solidFill>
              </a:rPr>
              <a:t>展示</a:t>
            </a:r>
            <a:endParaRPr lang="zh-CN" altLang="en-US" sz="60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Tm="5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147320" y="130175"/>
            <a:ext cx="3216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模板嵌入与</a:t>
            </a:r>
            <a:r>
              <a:rPr lang="zh-CN" altLang="en-US" sz="3200" b="1">
                <a:solidFill>
                  <a:schemeClr val="bg1"/>
                </a:solidFill>
              </a:rPr>
              <a:t>微调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47320" y="737235"/>
            <a:ext cx="3090545" cy="22225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9"/>
          <p:cNvSpPr txBox="1"/>
          <p:nvPr/>
        </p:nvSpPr>
        <p:spPr>
          <a:xfrm>
            <a:off x="9742170" y="6209665"/>
            <a:ext cx="218313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www.docer.com +86-010-897898989</a:t>
            </a:r>
            <a:endParaRPr lang="en-US" sz="1000" dirty="0" err="1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27150"/>
            <a:ext cx="5397500" cy="5524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97500" y="1330960"/>
            <a:ext cx="6807200" cy="5533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8435" y="782955"/>
            <a:ext cx="4508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前后台模板均来自</a:t>
            </a:r>
            <a:r>
              <a:rPr lang="en-US" altLang="zh-CN" sz="2000">
                <a:solidFill>
                  <a:schemeClr val="bg1"/>
                </a:solidFill>
              </a:rPr>
              <a:t>BootstrapMade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2780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最新新闻</a:t>
            </a:r>
            <a:r>
              <a:rPr lang="zh-CN" altLang="en-US" sz="3200" b="1">
                <a:solidFill>
                  <a:schemeClr val="bg1"/>
                </a:solidFill>
              </a:rPr>
              <a:t>模块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81000" y="944245"/>
            <a:ext cx="2719070" cy="14605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" y="1151255"/>
            <a:ext cx="4243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首页展示最新的三条新闻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1000" y="1673225"/>
            <a:ext cx="11598275" cy="48025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4631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Read More--</a:t>
            </a:r>
            <a:r>
              <a:rPr lang="zh-CN" altLang="en-US" sz="3200" b="1">
                <a:solidFill>
                  <a:schemeClr val="bg1"/>
                </a:solidFill>
              </a:rPr>
              <a:t>新闻</a:t>
            </a:r>
            <a:r>
              <a:rPr lang="zh-CN" altLang="en-US" sz="3200" b="1">
                <a:solidFill>
                  <a:schemeClr val="bg1"/>
                </a:solidFill>
              </a:rPr>
              <a:t>详情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298700"/>
            <a:ext cx="6021705" cy="455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2340" y="2298700"/>
            <a:ext cx="6169660" cy="4559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" y="1213485"/>
            <a:ext cx="5105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主要展示内容：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封面图片，新闻具体内容，评论</a:t>
            </a:r>
            <a:r>
              <a:rPr lang="zh-CN" altLang="en-US" sz="2400">
                <a:solidFill>
                  <a:schemeClr val="bg1"/>
                </a:solidFill>
              </a:rPr>
              <a:t>区域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>
          <a:xfrm>
            <a:off x="-6350" y="-6350"/>
            <a:ext cx="12204700" cy="68707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54330" y="348615"/>
            <a:ext cx="3917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All News--</a:t>
            </a:r>
            <a:r>
              <a:rPr lang="zh-CN" altLang="en-US" sz="3200" b="1">
                <a:solidFill>
                  <a:schemeClr val="bg1"/>
                </a:solidFill>
              </a:rPr>
              <a:t>新闻</a:t>
            </a:r>
            <a:r>
              <a:rPr lang="zh-CN" altLang="en-US" sz="3200" b="1">
                <a:solidFill>
                  <a:schemeClr val="bg1"/>
                </a:solidFill>
              </a:rPr>
              <a:t>列表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81000" y="958850"/>
            <a:ext cx="2298700" cy="0"/>
          </a:xfrm>
          <a:prstGeom prst="line">
            <a:avLst/>
          </a:prstGeom>
          <a:ln>
            <a:solidFill>
              <a:srgbClr val="79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9639300" y="603250"/>
            <a:ext cx="798830" cy="723900"/>
          </a:xfrm>
          <a:prstGeom prst="line">
            <a:avLst/>
          </a:prstGeom>
          <a:ln>
            <a:gradFill>
              <a:gsLst>
                <a:gs pos="29000">
                  <a:srgbClr val="403557"/>
                </a:gs>
                <a:gs pos="79000">
                  <a:schemeClr val="bg1"/>
                </a:gs>
                <a:gs pos="100000">
                  <a:srgbClr val="793E74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37895" y="5024120"/>
            <a:ext cx="497840" cy="594995"/>
          </a:xfrm>
          <a:prstGeom prst="line">
            <a:avLst/>
          </a:prstGeom>
          <a:ln>
            <a:gradFill>
              <a:gsLst>
                <a:gs pos="29000">
                  <a:srgbClr val="061E36"/>
                </a:gs>
                <a:gs pos="100000">
                  <a:srgbClr val="D1A4CD"/>
                </a:gs>
              </a:gsLst>
              <a:lin ang="213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资源 2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727325"/>
            <a:ext cx="1088390" cy="742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87445" y="1629410"/>
            <a:ext cx="8504555" cy="5228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1629410"/>
            <a:ext cx="3116580" cy="1840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bg1"/>
                </a:solidFill>
              </a:rPr>
              <a:t>展示内容主要有新闻标题，新闻摘要，新闻来源、发表时间和浏览数据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advTm="5000"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7.xml><?xml version="1.0" encoding="utf-8"?>
<p:tagLst xmlns:p="http://schemas.openxmlformats.org/presentationml/2006/main">
  <p:tag name="commondata" val="eyJjb3VudCI6MTAsImhkaWQiOiJlZjc3Y2ZiZDgwNTAwYWRmN2E1MDMyZmE0M2Y1Y2UzMyIsInVzZXJDb3VudCI6OX0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WPS 演示</Application>
  <PresentationFormat>宽屏</PresentationFormat>
  <Paragraphs>158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AiDeep</vt:lpstr>
      <vt:lpstr>Agency FB</vt:lpstr>
      <vt:lpstr>方正兰亭超细黑简体</vt:lpstr>
      <vt:lpstr>Avenir LT Std 35 Light</vt:lpstr>
      <vt:lpstr>AvenirNext LT Pro Bold</vt:lpstr>
      <vt:lpstr>Yu Gothic UI Semibold</vt:lpstr>
      <vt:lpstr>Yu Gothic UI Semilight</vt:lpstr>
      <vt:lpstr>幼圆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729</cp:revision>
  <dcterms:created xsi:type="dcterms:W3CDTF">2019-07-26T05:28:00Z</dcterms:created>
  <dcterms:modified xsi:type="dcterms:W3CDTF">2024-01-31T01:33:05Z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v1.0_mb_8YATUyLJwQMAGP1y+tHT1A==</vt:lpwstr>
  </property>
  <property fmtid="{D5CDD505-2E9C-101B-9397-08002B2CF9AE}" pid="4" name="ICV">
    <vt:lpwstr>02B536F7C2E7492788FF41DA801834C8_11</vt:lpwstr>
  </property>
</Properties>
</file>